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16"/>
  </p:notesMasterIdLst>
  <p:sldIdLst>
    <p:sldId id="256" r:id="rId5"/>
    <p:sldId id="257" r:id="rId6"/>
    <p:sldId id="258" r:id="rId7"/>
    <p:sldId id="259" r:id="rId8"/>
    <p:sldId id="261" r:id="rId9"/>
    <p:sldId id="262" r:id="rId10"/>
    <p:sldId id="263" r:id="rId11"/>
    <p:sldId id="264" r:id="rId12"/>
    <p:sldId id="265" r:id="rId13"/>
    <p:sldId id="266"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4660"/>
  </p:normalViewPr>
  <p:slideViewPr>
    <p:cSldViewPr snapToGrid="0">
      <p:cViewPr varScale="1">
        <p:scale>
          <a:sx n="87" d="100"/>
          <a:sy n="87" d="100"/>
        </p:scale>
        <p:origin x="53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10/23/2023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A750590-9F9A-443B-9295-A3931D8194B1}" type="datetime1">
              <a:rPr lang="en-US" smtClean="0"/>
              <a:t>10/23/2023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404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F35805F-452B-497C-9BD6-2CDB6902F369}" type="datetime1">
              <a:rPr lang="en-US" smtClean="0"/>
              <a:t>10/23/2023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99910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3F7C6B-C82D-4D42-9929-D6E7E11D9A64}" type="datetime1">
              <a:rPr lang="en-US" smtClean="0"/>
              <a:t>10/23/2023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60573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0CF4779-62E8-4B21-A5D7-0AFB9DBD4358}" type="datetime1">
              <a:rPr lang="en-US" smtClean="0"/>
              <a:t>10/23/2023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251333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F9D3375-5CD0-4576-BF96-ADFF24726FF8}" type="datetime1">
              <a:rPr lang="en-US" smtClean="0"/>
              <a:t>10/23/2023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04562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6FACD1F8-971E-4F8C-8737-750C12E93E08}" type="datetime1">
              <a:rPr lang="en-US" smtClean="0"/>
              <a:t>10/23/2023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77344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C7D1621-FA30-4D98-85E5-1409E6BEECDC}" type="datetime1">
              <a:rPr lang="en-US" smtClean="0"/>
              <a:t>10/23/2023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15137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96F347-1B2F-4097-AEB5-4A26FB45D67A}" type="datetime1">
              <a:rPr lang="en-US" smtClean="0"/>
              <a:t>10/23/2023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183896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CC1DEE0-34E5-4E0F-BEC1-4B8835F82CD1}" type="datetime1">
              <a:rPr lang="en-US" smtClean="0"/>
              <a:t>10/23/2023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76321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75B4BE-627A-4EC1-99E1-6F1AA97AB802}" type="datetime1">
              <a:rPr lang="en-US" smtClean="0"/>
              <a:t>10/23/2023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47722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8BFACF8-E63D-4673-A128-83547867BB7A}" type="datetime1">
              <a:rPr lang="en-US" smtClean="0"/>
              <a:t>10/23/2023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42342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5BED6AC-4FBA-40BD-BE75-20DB64DA4BAD}" type="datetime1">
              <a:rPr lang="en-US" smtClean="0"/>
              <a:t>10/23/2023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8581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F933C87-D201-458A-93C0-8EDD9AC92D93}" type="datetime1">
              <a:rPr lang="en-US" smtClean="0"/>
              <a:t>10/23/2023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2616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CE6829-5A25-485A-91B1-5D6D58BB9F23}" type="datetime1">
              <a:rPr lang="en-US" smtClean="0"/>
              <a:t>10/23/2023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0794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10/23/2023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9788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10/23/2023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3886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40EB420-1875-490A-8C4B-7AAB939FBE08}" type="datetime1">
              <a:rPr lang="en-US" smtClean="0"/>
              <a:t>10/23/2023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13426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359126-4846-4E88-BDD9-5585CC877E47}" type="datetime1">
              <a:rPr lang="en-US" smtClean="0"/>
              <a:t>10/23/2023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76854601"/>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792483" y="821265"/>
            <a:ext cx="6098705" cy="5222117"/>
          </a:xfrm>
        </p:spPr>
        <p:txBody>
          <a:bodyPr anchor="ctr">
            <a:normAutofit/>
          </a:bodyPr>
          <a:lstStyle/>
          <a:p>
            <a:pPr algn="r"/>
            <a:r>
              <a:rPr lang="en-US" sz="5400" dirty="0" smtClean="0">
                <a:latin typeface="Arial Rounded MT Bold" panose="020F0704030504030204" pitchFamily="34" charset="0"/>
              </a:rPr>
              <a:t>Data analysis on Amazon prime movies</a:t>
            </a:r>
            <a:endParaRPr lang="en-US" sz="5400" dirty="0">
              <a:latin typeface="Arial Rounded MT Bold" panose="020F0704030504030204" pitchFamily="34" charset="0"/>
            </a:endParaRPr>
          </a:p>
        </p:txBody>
      </p:sp>
      <p:sp>
        <p:nvSpPr>
          <p:cNvPr id="3" name="Subtitle 2">
            <a:extLst>
              <a:ext uri="{FF2B5EF4-FFF2-40B4-BE49-F238E27FC236}">
                <a16:creationId xmlns:a16="http://schemas.microsoft.com/office/drawing/2014/main" id="{E309A740-48C5-4AE5-879B-F567D3D7ACDC}"/>
              </a:ext>
            </a:extLst>
          </p:cNvPr>
          <p:cNvSpPr>
            <a:spLocks noGrp="1"/>
          </p:cNvSpPr>
          <p:nvPr>
            <p:ph type="subTitle" idx="1"/>
          </p:nvPr>
        </p:nvSpPr>
        <p:spPr>
          <a:xfrm>
            <a:off x="7903028" y="821265"/>
            <a:ext cx="3265713" cy="5222117"/>
          </a:xfrm>
        </p:spPr>
        <p:txBody>
          <a:bodyPr anchor="ctr">
            <a:normAutofit/>
          </a:bodyPr>
          <a:lstStyle/>
          <a:p>
            <a:r>
              <a:rPr lang="en-US" b="1" dirty="0" smtClean="0">
                <a:latin typeface="Bahnschrift SemiBold SemiConden" panose="020B0502040204020203" pitchFamily="34" charset="0"/>
              </a:rPr>
              <a:t>Pre-Placement Project</a:t>
            </a:r>
          </a:p>
          <a:p>
            <a:r>
              <a:rPr lang="en-US" b="1" dirty="0" smtClean="0">
                <a:latin typeface="Bahnschrift SemiBold SemiConden" panose="020B0502040204020203" pitchFamily="34" charset="0"/>
              </a:rPr>
              <a:t>By : Bhuwan</a:t>
            </a:r>
            <a:endParaRPr lang="en-US" b="1" dirty="0">
              <a:latin typeface="Bahnschrift SemiBold SemiConden" panose="020B0502040204020203" pitchFamily="34" charset="0"/>
            </a:endParaRPr>
          </a:p>
        </p:txBody>
      </p:sp>
    </p:spTree>
    <p:extLst>
      <p:ext uri="{BB962C8B-B14F-4D97-AF65-F5344CB8AC3E}">
        <p14:creationId xmlns:p14="http://schemas.microsoft.com/office/powerpoint/2010/main" val="37546649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smtClean="0">
                <a:solidFill>
                  <a:schemeClr val="bg1"/>
                </a:solidFill>
                <a:latin typeface="Arial Rounded MT Bold" panose="020F0704030504030204" pitchFamily="34" charset="0"/>
              </a:rPr>
              <a:t>Understanding the visuals</a:t>
            </a:r>
            <a:endParaRPr lang="en-US" b="1" dirty="0">
              <a:solidFill>
                <a:schemeClr val="bg1"/>
              </a:solidFill>
              <a:latin typeface="Arial Rounded MT Bold" panose="020F0704030504030204" pitchFamily="34" charset="0"/>
            </a:endParaRP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
            </a:pPr>
            <a:r>
              <a:rPr lang="en-US" sz="2800" b="1" dirty="0" smtClean="0">
                <a:solidFill>
                  <a:schemeClr val="bg2"/>
                </a:solidFill>
                <a:latin typeface="Bahnschrift SemiCondensed" panose="020B0502040204020203" pitchFamily="34" charset="0"/>
              </a:rPr>
              <a:t>Joker</a:t>
            </a:r>
            <a:r>
              <a:rPr lang="en-US" sz="2800" dirty="0" smtClean="0">
                <a:solidFill>
                  <a:schemeClr val="bg2"/>
                </a:solidFill>
                <a:latin typeface="Bahnschrift SemiCondensed" panose="020B0502040204020203" pitchFamily="34" charset="0"/>
              </a:rPr>
              <a:t> movie(143k) has the maximum number of Ratings, followed by </a:t>
            </a:r>
            <a:r>
              <a:rPr lang="en-US" sz="2800" b="1" dirty="0" smtClean="0">
                <a:solidFill>
                  <a:schemeClr val="bg2"/>
                </a:solidFill>
                <a:latin typeface="Bahnschrift SemiCondensed" panose="020B0502040204020203" pitchFamily="34" charset="0"/>
              </a:rPr>
              <a:t>Sonic the Hedgehog </a:t>
            </a:r>
            <a:r>
              <a:rPr lang="en-US" sz="2800" dirty="0" smtClean="0">
                <a:solidFill>
                  <a:schemeClr val="bg2"/>
                </a:solidFill>
                <a:latin typeface="Bahnschrift SemiCondensed" panose="020B0502040204020203" pitchFamily="34" charset="0"/>
              </a:rPr>
              <a:t>(130k)</a:t>
            </a:r>
          </a:p>
          <a:p>
            <a:pPr>
              <a:buFont typeface="Wingdings" panose="05000000000000000000" pitchFamily="2" charset="2"/>
              <a:buChar char="§"/>
            </a:pPr>
            <a:r>
              <a:rPr lang="en-US" sz="2800" dirty="0" smtClean="0">
                <a:solidFill>
                  <a:schemeClr val="bg2"/>
                </a:solidFill>
                <a:latin typeface="Bahnschrift SemiCondensed" panose="020B0502040204020203" pitchFamily="34" charset="0"/>
              </a:rPr>
              <a:t>Maximum number of movies in the dataset have rating of </a:t>
            </a:r>
            <a:r>
              <a:rPr lang="en-US" sz="2800" b="1" dirty="0" smtClean="0">
                <a:solidFill>
                  <a:schemeClr val="bg2"/>
                </a:solidFill>
                <a:latin typeface="Bahnschrift SemiCondensed" panose="020B0502040204020203" pitchFamily="34" charset="0"/>
              </a:rPr>
              <a:t>4.7(340 movies) </a:t>
            </a:r>
            <a:r>
              <a:rPr lang="en-US" sz="2800" dirty="0" smtClean="0">
                <a:solidFill>
                  <a:schemeClr val="bg2"/>
                </a:solidFill>
                <a:latin typeface="Bahnschrift SemiCondensed" panose="020B0502040204020203" pitchFamily="34" charset="0"/>
              </a:rPr>
              <a:t>and </a:t>
            </a:r>
            <a:r>
              <a:rPr lang="en-US" sz="2800" b="1" dirty="0" smtClean="0">
                <a:solidFill>
                  <a:schemeClr val="bg2"/>
                </a:solidFill>
                <a:latin typeface="Bahnschrift SemiCondensed" panose="020B0502040204020203" pitchFamily="34" charset="0"/>
              </a:rPr>
              <a:t>4.6(339 movies) </a:t>
            </a:r>
            <a:r>
              <a:rPr lang="en-US" sz="2800" dirty="0" smtClean="0">
                <a:solidFill>
                  <a:schemeClr val="bg2"/>
                </a:solidFill>
                <a:latin typeface="Bahnschrift SemiCondensed" panose="020B0502040204020203" pitchFamily="34" charset="0"/>
              </a:rPr>
              <a:t>and 154 movies with least(4.0) rating.</a:t>
            </a:r>
          </a:p>
          <a:p>
            <a:pPr>
              <a:buFont typeface="Wingdings" panose="05000000000000000000" pitchFamily="2" charset="2"/>
              <a:buChar char="§"/>
            </a:pPr>
            <a:r>
              <a:rPr lang="en-US" sz="2800" b="1" dirty="0" smtClean="0">
                <a:solidFill>
                  <a:schemeClr val="bg2"/>
                </a:solidFill>
                <a:latin typeface="Bahnschrift SemiCondensed" panose="020B0502040204020203" pitchFamily="34" charset="0"/>
              </a:rPr>
              <a:t>R</a:t>
            </a:r>
            <a:r>
              <a:rPr lang="en-US" sz="2800" dirty="0" smtClean="0">
                <a:solidFill>
                  <a:schemeClr val="bg2"/>
                </a:solidFill>
                <a:latin typeface="Bahnschrift SemiCondensed" panose="020B0502040204020203" pitchFamily="34" charset="0"/>
              </a:rPr>
              <a:t> rated movies(</a:t>
            </a:r>
            <a:r>
              <a:rPr lang="en-US" sz="2800" b="1" dirty="0" smtClean="0">
                <a:solidFill>
                  <a:schemeClr val="bg2"/>
                </a:solidFill>
                <a:latin typeface="Bahnschrift SemiCondensed" panose="020B0502040204020203" pitchFamily="34" charset="0"/>
              </a:rPr>
              <a:t>65.32%</a:t>
            </a:r>
            <a:r>
              <a:rPr lang="en-US" sz="2800" dirty="0" smtClean="0">
                <a:solidFill>
                  <a:schemeClr val="bg2"/>
                </a:solidFill>
                <a:latin typeface="Bahnschrift SemiCondensed" panose="020B0502040204020203" pitchFamily="34" charset="0"/>
              </a:rPr>
              <a:t>) have maximum share, followed by PG-13 rated movies(21.68%).</a:t>
            </a:r>
          </a:p>
          <a:p>
            <a:pPr>
              <a:buFont typeface="Wingdings" panose="05000000000000000000" pitchFamily="2" charset="2"/>
              <a:buChar char="§"/>
            </a:pPr>
            <a:r>
              <a:rPr lang="en-US" sz="2800" dirty="0" smtClean="0">
                <a:solidFill>
                  <a:schemeClr val="bg2"/>
                </a:solidFill>
                <a:latin typeface="Bahnschrift SemiCondensed" panose="020B0502040204020203" pitchFamily="34" charset="0"/>
              </a:rPr>
              <a:t>Maximum number of movies(</a:t>
            </a:r>
            <a:r>
              <a:rPr lang="en-US" sz="2800" b="1" dirty="0" smtClean="0">
                <a:solidFill>
                  <a:schemeClr val="bg2"/>
                </a:solidFill>
                <a:latin typeface="Bahnschrift SemiCondensed" panose="020B0502040204020203" pitchFamily="34" charset="0"/>
              </a:rPr>
              <a:t>191</a:t>
            </a:r>
            <a:r>
              <a:rPr lang="en-US" sz="2800" dirty="0" smtClean="0">
                <a:solidFill>
                  <a:schemeClr val="bg2"/>
                </a:solidFill>
                <a:latin typeface="Bahnschrift SemiCondensed" panose="020B0502040204020203" pitchFamily="34" charset="0"/>
              </a:rPr>
              <a:t>) are released in </a:t>
            </a:r>
            <a:r>
              <a:rPr lang="en-US" sz="2800" b="1" dirty="0" smtClean="0">
                <a:solidFill>
                  <a:schemeClr val="bg2"/>
                </a:solidFill>
                <a:latin typeface="Bahnschrift SemiCondensed" panose="020B0502040204020203" pitchFamily="34" charset="0"/>
              </a:rPr>
              <a:t>2023</a:t>
            </a:r>
            <a:r>
              <a:rPr lang="en-US" sz="2800" dirty="0" smtClean="0">
                <a:solidFill>
                  <a:schemeClr val="bg2"/>
                </a:solidFill>
                <a:latin typeface="Bahnschrift SemiCondensed" panose="020B0502040204020203" pitchFamily="34" charset="0"/>
              </a:rPr>
              <a:t>.</a:t>
            </a:r>
          </a:p>
          <a:p>
            <a:pPr>
              <a:buFont typeface="Wingdings" panose="05000000000000000000" pitchFamily="2" charset="2"/>
              <a:buChar char="§"/>
            </a:pPr>
            <a:r>
              <a:rPr lang="en-US" sz="2800" b="1" dirty="0" smtClean="0">
                <a:solidFill>
                  <a:schemeClr val="bg2"/>
                </a:solidFill>
                <a:latin typeface="Bahnschrift SemiCondensed" panose="020B0502040204020203" pitchFamily="34" charset="0"/>
              </a:rPr>
              <a:t>Prime video format </a:t>
            </a:r>
            <a:r>
              <a:rPr lang="en-US" sz="2800" dirty="0" smtClean="0">
                <a:solidFill>
                  <a:schemeClr val="bg2"/>
                </a:solidFill>
                <a:latin typeface="Bahnschrift SemiCondensed" panose="020B0502040204020203" pitchFamily="34" charset="0"/>
              </a:rPr>
              <a:t>have least </a:t>
            </a:r>
            <a:r>
              <a:rPr lang="en-US" sz="2800" b="1" dirty="0" smtClean="0">
                <a:solidFill>
                  <a:schemeClr val="bg2"/>
                </a:solidFill>
                <a:latin typeface="Bahnschrift SemiCondensed" panose="020B0502040204020203" pitchFamily="34" charset="0"/>
              </a:rPr>
              <a:t>average price of $4</a:t>
            </a:r>
            <a:r>
              <a:rPr lang="en-US" sz="2800" dirty="0" smtClean="0">
                <a:solidFill>
                  <a:schemeClr val="bg2"/>
                </a:solidFill>
                <a:latin typeface="Bahnschrift SemiCondensed" panose="020B0502040204020203" pitchFamily="34" charset="0"/>
              </a:rPr>
              <a:t> on the other hand 4k format movies have the highest average price of $40</a:t>
            </a:r>
          </a:p>
          <a:p>
            <a:pPr>
              <a:buFont typeface="Wingdings" panose="05000000000000000000" pitchFamily="2" charset="2"/>
              <a:buChar char="§"/>
            </a:pPr>
            <a:endParaRPr lang="en-US" dirty="0" smtClean="0">
              <a:solidFill>
                <a:schemeClr val="bg2"/>
              </a:solidFill>
              <a:latin typeface="Bahnschrift SemiCondensed" panose="020B0502040204020203" pitchFamily="34" charset="0"/>
            </a:endParaRPr>
          </a:p>
          <a:p>
            <a:pPr>
              <a:buFont typeface="Wingdings" panose="05000000000000000000" pitchFamily="2" charset="2"/>
              <a:buChar char="§"/>
            </a:pPr>
            <a:endParaRPr lang="en-US" b="1" dirty="0">
              <a:solidFill>
                <a:schemeClr val="bg2"/>
              </a:solidFill>
              <a:latin typeface="Bahnschrift SemiCondensed" panose="020B0502040204020203" pitchFamily="34" charset="0"/>
            </a:endParaRPr>
          </a:p>
        </p:txBody>
      </p:sp>
    </p:spTree>
    <p:extLst>
      <p:ext uri="{BB962C8B-B14F-4D97-AF65-F5344CB8AC3E}">
        <p14:creationId xmlns:p14="http://schemas.microsoft.com/office/powerpoint/2010/main" val="3098359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smtClean="0">
                <a:solidFill>
                  <a:schemeClr val="bg1"/>
                </a:solidFill>
                <a:latin typeface="Arial Rounded MT Bold" panose="020F0704030504030204" pitchFamily="34" charset="0"/>
              </a:rPr>
              <a:t>Conclusion</a:t>
            </a:r>
            <a:endParaRPr lang="en-US" sz="4800" b="1" dirty="0">
              <a:solidFill>
                <a:schemeClr val="bg1"/>
              </a:solidFill>
              <a:latin typeface="Arial Rounded MT Bold" panose="020F0704030504030204" pitchFamily="34" charset="0"/>
            </a:endParaRPr>
          </a:p>
        </p:txBody>
      </p:sp>
      <p:sp>
        <p:nvSpPr>
          <p:cNvPr id="3" name="Content Placeholder 2"/>
          <p:cNvSpPr>
            <a:spLocks noGrp="1"/>
          </p:cNvSpPr>
          <p:nvPr>
            <p:ph idx="1"/>
          </p:nvPr>
        </p:nvSpPr>
        <p:spPr/>
        <p:txBody>
          <a:bodyPr>
            <a:normAutofit/>
          </a:bodyPr>
          <a:lstStyle/>
          <a:p>
            <a:r>
              <a:rPr lang="en-US" dirty="0" smtClean="0">
                <a:solidFill>
                  <a:schemeClr val="bg1"/>
                </a:solidFill>
                <a:latin typeface="Bahnschrift SemiBold" panose="020B0502040204020203" pitchFamily="34" charset="0"/>
              </a:rPr>
              <a:t>People who wants to watch R rated movies have more options to watch as there are maximum R rated movies.</a:t>
            </a:r>
          </a:p>
          <a:p>
            <a:r>
              <a:rPr lang="en-US" dirty="0" smtClean="0">
                <a:solidFill>
                  <a:schemeClr val="bg1"/>
                </a:solidFill>
                <a:latin typeface="Bahnschrift SemiBold" panose="020B0502040204020203" pitchFamily="34" charset="0"/>
              </a:rPr>
              <a:t>There is need to increase number of other rated movies as well, most of all G rated movies as they are least in count.</a:t>
            </a:r>
          </a:p>
          <a:p>
            <a:r>
              <a:rPr lang="en-US" dirty="0" smtClean="0">
                <a:solidFill>
                  <a:schemeClr val="bg1"/>
                </a:solidFill>
                <a:latin typeface="Bahnschrift SemiBold" panose="020B0502040204020203" pitchFamily="34" charset="0"/>
              </a:rPr>
              <a:t>If viewer wants to watch movies based number of Ratings, PG-13 movies have highest average of number of ratings.</a:t>
            </a:r>
          </a:p>
          <a:p>
            <a:r>
              <a:rPr lang="en-US" dirty="0" smtClean="0">
                <a:solidFill>
                  <a:schemeClr val="bg1"/>
                </a:solidFill>
                <a:latin typeface="Bahnschrift SemiBold" panose="020B0502040204020203" pitchFamily="34" charset="0"/>
              </a:rPr>
              <a:t>Viewer who wants to watch latest movies which are released in 2023 have also lots of options.</a:t>
            </a:r>
          </a:p>
          <a:p>
            <a:r>
              <a:rPr lang="en-US" dirty="0" smtClean="0">
                <a:solidFill>
                  <a:schemeClr val="bg1"/>
                </a:solidFill>
                <a:latin typeface="Bahnschrift SemiBold" panose="020B0502040204020203" pitchFamily="34" charset="0"/>
              </a:rPr>
              <a:t>Amazon also needs to increase other format movies as well as dataset mostly contain Prime video format movies.</a:t>
            </a:r>
          </a:p>
          <a:p>
            <a:endParaRPr lang="en-US" dirty="0" smtClean="0">
              <a:solidFill>
                <a:schemeClr val="bg1"/>
              </a:solidFill>
            </a:endParaRPr>
          </a:p>
          <a:p>
            <a:endParaRPr lang="en-US" dirty="0" smtClean="0">
              <a:solidFill>
                <a:schemeClr val="bg1"/>
              </a:solidFill>
            </a:endParaRPr>
          </a:p>
          <a:p>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7132727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090507" y="764373"/>
            <a:ext cx="7434070" cy="1474330"/>
          </a:xfrm>
        </p:spPr>
        <p:txBody>
          <a:bodyPr>
            <a:normAutofit/>
          </a:bodyPr>
          <a:lstStyle/>
          <a:p>
            <a:r>
              <a:rPr lang="en-US" b="1" dirty="0" smtClean="0"/>
              <a:t>Objective of the analysis</a:t>
            </a:r>
            <a:endParaRPr lang="en-US" b="1" dirty="0"/>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1"/>
          </p:nvPr>
        </p:nvSpPr>
        <p:spPr>
          <a:xfrm>
            <a:off x="4090507" y="2628900"/>
            <a:ext cx="7454077" cy="3589785"/>
          </a:xfrm>
        </p:spPr>
        <p:txBody>
          <a:bodyPr>
            <a:normAutofit/>
          </a:bodyPr>
          <a:lstStyle/>
          <a:p>
            <a:pPr>
              <a:lnSpc>
                <a:spcPct val="100000"/>
              </a:lnSpc>
            </a:pPr>
            <a:r>
              <a:rPr lang="en-US" sz="2400" dirty="0" smtClean="0">
                <a:latin typeface="Bahnschrift SemiBold SemiConden" panose="020B0502040204020203" pitchFamily="34" charset="0"/>
              </a:rPr>
              <a:t>Amazon Movie Dataset consist of movie categories, ratings and many more of 2,108 movies.</a:t>
            </a:r>
          </a:p>
          <a:p>
            <a:pPr>
              <a:lnSpc>
                <a:spcPct val="100000"/>
              </a:lnSpc>
            </a:pPr>
            <a:r>
              <a:rPr lang="en-US" sz="2400" dirty="0" smtClean="0">
                <a:latin typeface="Bahnschrift SemiBold SemiConden" panose="020B0502040204020203" pitchFamily="34" charset="0"/>
              </a:rPr>
              <a:t>Understanding and observing the dataset, checking the empty values and filling them using different imputing methods, visualizing the observations.</a:t>
            </a:r>
          </a:p>
          <a:p>
            <a:pPr>
              <a:lnSpc>
                <a:spcPct val="100000"/>
              </a:lnSpc>
            </a:pPr>
            <a:r>
              <a:rPr lang="en-US" sz="2400" dirty="0" smtClean="0">
                <a:latin typeface="Bahnschrift SemiBold SemiConden" panose="020B0502040204020203" pitchFamily="34" charset="0"/>
              </a:rPr>
              <a:t>Analyzing the dataset to find the out the best movies based on there category, which director has the most top rated movies, which movies has the highest ratings and so on.</a:t>
            </a:r>
          </a:p>
        </p:txBody>
      </p:sp>
      <p:pic>
        <p:nvPicPr>
          <p:cNvPr id="1028" name="Picture 4" descr="https://i0.wp.com/www.smartprix.com/bytes/wp-content/uploads/2022/09/Best-Movies-on-Amazon-Prime.jpg?ssl=1&amp;quality=80&amp;w=1200"/>
          <p:cNvPicPr>
            <a:picLocks noChangeAspect="1" noChangeArrowheads="1"/>
          </p:cNvPicPr>
          <p:nvPr/>
        </p:nvPicPr>
        <p:blipFill rotWithShape="1">
          <a:blip r:embed="rId2">
            <a:extLst>
              <a:ext uri="{28A0092B-C50C-407E-A947-70E740481C1C}">
                <a14:useLocalDpi xmlns:a14="http://schemas.microsoft.com/office/drawing/2010/main" val="0"/>
              </a:ext>
            </a:extLst>
          </a:blip>
          <a:srcRect r="14106"/>
          <a:stretch/>
        </p:blipFill>
        <p:spPr bwMode="auto">
          <a:xfrm>
            <a:off x="81216" y="2628900"/>
            <a:ext cx="4009291" cy="35897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423319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201011" y="888402"/>
            <a:ext cx="8305189" cy="1295400"/>
          </a:xfrm>
          <a:solidFill>
            <a:schemeClr val="tx1">
              <a:lumMod val="95000"/>
            </a:schemeClr>
          </a:solidFill>
        </p:spPr>
        <p:txBody>
          <a:bodyPr/>
          <a:lstStyle/>
          <a:p>
            <a:r>
              <a:rPr lang="en-US" b="1" dirty="0" smtClean="0">
                <a:solidFill>
                  <a:schemeClr val="bg1"/>
                </a:solidFill>
              </a:rPr>
              <a:t>Overview of the dataset</a:t>
            </a:r>
            <a:endParaRPr lang="en-US" b="1" dirty="0">
              <a:solidFill>
                <a:schemeClr val="bg1"/>
              </a:solidFill>
            </a:endParaRPr>
          </a:p>
        </p:txBody>
      </p:sp>
      <p:sp>
        <p:nvSpPr>
          <p:cNvPr id="5" name="Text Placeholder 4"/>
          <p:cNvSpPr>
            <a:spLocks noGrp="1"/>
          </p:cNvSpPr>
          <p:nvPr>
            <p:ph type="body" idx="1"/>
          </p:nvPr>
        </p:nvSpPr>
        <p:spPr/>
        <p:txBody>
          <a:bodyPr/>
          <a:lstStyle/>
          <a:p>
            <a:r>
              <a:rPr lang="en-US" dirty="0" smtClean="0">
                <a:solidFill>
                  <a:schemeClr val="bg2"/>
                </a:solidFill>
                <a:latin typeface="Bahnschrift SemiBold SemiConden" panose="020B0502040204020203" pitchFamily="34" charset="0"/>
              </a:rPr>
              <a:t>Columns of the dataset</a:t>
            </a:r>
            <a:endParaRPr lang="en-US" dirty="0">
              <a:solidFill>
                <a:schemeClr val="bg2"/>
              </a:solidFill>
              <a:latin typeface="Bahnschrift SemiBold SemiConden" panose="020B0502040204020203" pitchFamily="34" charset="0"/>
            </a:endParaRPr>
          </a:p>
        </p:txBody>
      </p:sp>
      <p:pic>
        <p:nvPicPr>
          <p:cNvPr id="9" name="Content Placeholder 8"/>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9863" t="51549" r="47860" b="11668"/>
          <a:stretch/>
        </p:blipFill>
        <p:spPr>
          <a:xfrm>
            <a:off x="1107831" y="3447708"/>
            <a:ext cx="3652436" cy="2341306"/>
          </a:xfrm>
        </p:spPr>
      </p:pic>
      <p:sp>
        <p:nvSpPr>
          <p:cNvPr id="7" name="Text Placeholder 6"/>
          <p:cNvSpPr>
            <a:spLocks noGrp="1"/>
          </p:cNvSpPr>
          <p:nvPr>
            <p:ph type="body" sz="quarter" idx="3"/>
          </p:nvPr>
        </p:nvSpPr>
        <p:spPr/>
        <p:txBody>
          <a:bodyPr/>
          <a:lstStyle/>
          <a:p>
            <a:r>
              <a:rPr lang="en-US" dirty="0" smtClean="0">
                <a:solidFill>
                  <a:schemeClr val="bg1"/>
                </a:solidFill>
                <a:latin typeface="Bahnschrift SemiBold SemiConden" panose="020B0502040204020203" pitchFamily="34" charset="0"/>
              </a:rPr>
              <a:t>Sample of the dataset</a:t>
            </a:r>
            <a:endParaRPr lang="en-US" dirty="0">
              <a:solidFill>
                <a:schemeClr val="bg1"/>
              </a:solidFill>
              <a:latin typeface="Bahnschrift SemiBold SemiConden" panose="020B0502040204020203" pitchFamily="34" charset="0"/>
            </a:endParaRPr>
          </a:p>
        </p:txBody>
      </p:sp>
      <p:pic>
        <p:nvPicPr>
          <p:cNvPr id="10" name="Content Placeholder 9"/>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19450" t="30444" r="13957" b="22962"/>
          <a:stretch/>
        </p:blipFill>
        <p:spPr>
          <a:xfrm>
            <a:off x="5178669" y="3447708"/>
            <a:ext cx="6427177" cy="2341306"/>
          </a:xfrm>
        </p:spPr>
      </p:pic>
    </p:spTree>
    <p:extLst>
      <p:ext uri="{BB962C8B-B14F-4D97-AF65-F5344CB8AC3E}">
        <p14:creationId xmlns:p14="http://schemas.microsoft.com/office/powerpoint/2010/main" val="21067221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dirty="0" smtClean="0">
                <a:solidFill>
                  <a:schemeClr val="bg1"/>
                </a:solidFill>
              </a:rPr>
              <a:t>Understanding the data</a:t>
            </a:r>
            <a:endParaRPr lang="en-US" b="1" dirty="0">
              <a:solidFill>
                <a:schemeClr val="bg1"/>
              </a:solidFill>
            </a:endParaRPr>
          </a:p>
        </p:txBody>
      </p:sp>
      <p:sp>
        <p:nvSpPr>
          <p:cNvPr id="8" name="Text Placeholder 7"/>
          <p:cNvSpPr>
            <a:spLocks noGrp="1"/>
          </p:cNvSpPr>
          <p:nvPr>
            <p:ph type="body" idx="1"/>
          </p:nvPr>
        </p:nvSpPr>
        <p:spPr/>
        <p:txBody>
          <a:bodyPr/>
          <a:lstStyle/>
          <a:p>
            <a:r>
              <a:rPr lang="en-US" sz="2000" dirty="0">
                <a:solidFill>
                  <a:schemeClr val="bg2"/>
                </a:solidFill>
                <a:latin typeface="Bahnschrift SemiBold SemiConden" panose="020B0502040204020203" pitchFamily="34" charset="0"/>
              </a:rPr>
              <a:t>V</a:t>
            </a:r>
            <a:r>
              <a:rPr lang="en-US" sz="2000" dirty="0" smtClean="0">
                <a:solidFill>
                  <a:schemeClr val="bg2"/>
                </a:solidFill>
                <a:latin typeface="Bahnschrift SemiBold SemiConden" panose="020B0502040204020203" pitchFamily="34" charset="0"/>
              </a:rPr>
              <a:t>arious </a:t>
            </a:r>
            <a:r>
              <a:rPr lang="en-US" sz="2000" dirty="0">
                <a:solidFill>
                  <a:schemeClr val="bg2"/>
                </a:solidFill>
                <a:latin typeface="Bahnschrift SemiBold SemiConden" panose="020B0502040204020203" pitchFamily="34" charset="0"/>
              </a:rPr>
              <a:t>S</a:t>
            </a:r>
            <a:r>
              <a:rPr lang="en-US" sz="2000" dirty="0" smtClean="0">
                <a:solidFill>
                  <a:schemeClr val="bg2"/>
                </a:solidFill>
                <a:latin typeface="Bahnschrift SemiBold SemiConden" panose="020B0502040204020203" pitchFamily="34" charset="0"/>
              </a:rPr>
              <a:t>ummary </a:t>
            </a:r>
            <a:r>
              <a:rPr lang="en-US" sz="2000" dirty="0">
                <a:solidFill>
                  <a:schemeClr val="bg2"/>
                </a:solidFill>
                <a:latin typeface="Bahnschrift SemiBold SemiConden" panose="020B0502040204020203" pitchFamily="34" charset="0"/>
              </a:rPr>
              <a:t>S</a:t>
            </a:r>
            <a:r>
              <a:rPr lang="en-US" sz="2000" dirty="0" smtClean="0">
                <a:solidFill>
                  <a:schemeClr val="bg2"/>
                </a:solidFill>
                <a:latin typeface="Bahnschrift SemiBold SemiConden" panose="020B0502040204020203" pitchFamily="34" charset="0"/>
              </a:rPr>
              <a:t>tatistics</a:t>
            </a:r>
            <a:endParaRPr lang="en-US" sz="1800" dirty="0">
              <a:solidFill>
                <a:schemeClr val="bg2"/>
              </a:solidFill>
              <a:latin typeface="Bahnschrift SemiBold SemiConden" panose="020B0502040204020203" pitchFamily="34" charset="0"/>
            </a:endParaRPr>
          </a:p>
        </p:txBody>
      </p:sp>
      <p:sp>
        <p:nvSpPr>
          <p:cNvPr id="11" name="Text Placeholder 10"/>
          <p:cNvSpPr>
            <a:spLocks noGrp="1"/>
          </p:cNvSpPr>
          <p:nvPr>
            <p:ph type="body" sz="half" idx="15"/>
          </p:nvPr>
        </p:nvSpPr>
        <p:spPr>
          <a:xfrm>
            <a:off x="617181" y="3609201"/>
            <a:ext cx="3456432" cy="2609484"/>
          </a:xfrm>
        </p:spPr>
        <p:txBody>
          <a:bodyPr/>
          <a:lstStyle/>
          <a:p>
            <a:endParaRPr lang="en-US" dirty="0"/>
          </a:p>
        </p:txBody>
      </p:sp>
      <p:sp>
        <p:nvSpPr>
          <p:cNvPr id="9" name="Text Placeholder 8"/>
          <p:cNvSpPr>
            <a:spLocks noGrp="1"/>
          </p:cNvSpPr>
          <p:nvPr>
            <p:ph type="body" sz="quarter" idx="3"/>
          </p:nvPr>
        </p:nvSpPr>
        <p:spPr/>
        <p:txBody>
          <a:bodyPr/>
          <a:lstStyle/>
          <a:p>
            <a:r>
              <a:rPr lang="en-US" sz="2000" dirty="0" smtClean="0">
                <a:solidFill>
                  <a:schemeClr val="bg2"/>
                </a:solidFill>
                <a:latin typeface="Bahnschrift SemiBold SemiConden" panose="020B0502040204020203" pitchFamily="34" charset="0"/>
              </a:rPr>
              <a:t>Count of different Format and Ratings</a:t>
            </a:r>
            <a:endParaRPr lang="en-US" sz="2000" dirty="0">
              <a:solidFill>
                <a:schemeClr val="bg2"/>
              </a:solidFill>
              <a:latin typeface="Bahnschrift SemiBold SemiConden" panose="020B0502040204020203" pitchFamily="34" charset="0"/>
            </a:endParaRPr>
          </a:p>
        </p:txBody>
      </p:sp>
      <p:sp>
        <p:nvSpPr>
          <p:cNvPr id="12" name="Text Placeholder 11"/>
          <p:cNvSpPr>
            <a:spLocks noGrp="1"/>
          </p:cNvSpPr>
          <p:nvPr>
            <p:ph type="body" sz="half" idx="16"/>
          </p:nvPr>
        </p:nvSpPr>
        <p:spPr/>
        <p:txBody>
          <a:bodyPr/>
          <a:lstStyle/>
          <a:p>
            <a:endParaRPr lang="en-US" dirty="0"/>
          </a:p>
        </p:txBody>
      </p:sp>
      <p:sp>
        <p:nvSpPr>
          <p:cNvPr id="10" name="Text Placeholder 9"/>
          <p:cNvSpPr>
            <a:spLocks noGrp="1"/>
          </p:cNvSpPr>
          <p:nvPr>
            <p:ph type="body" sz="quarter" idx="13"/>
          </p:nvPr>
        </p:nvSpPr>
        <p:spPr/>
        <p:txBody>
          <a:bodyPr/>
          <a:lstStyle/>
          <a:p>
            <a:pPr algn="ctr">
              <a:lnSpc>
                <a:spcPct val="100000"/>
              </a:lnSpc>
            </a:pPr>
            <a:r>
              <a:rPr lang="en-US" sz="2000" u="sng" dirty="0" smtClean="0">
                <a:solidFill>
                  <a:schemeClr val="bg2"/>
                </a:solidFill>
                <a:latin typeface="Bahnschrift SemiBold SemiConden" panose="020B0502040204020203" pitchFamily="34" charset="0"/>
              </a:rPr>
              <a:t>Interpretation</a:t>
            </a:r>
            <a:endParaRPr lang="en-US" sz="2000" u="sng" dirty="0">
              <a:solidFill>
                <a:schemeClr val="bg2"/>
              </a:solidFill>
              <a:latin typeface="Bahnschrift SemiBold SemiConden" panose="020B0502040204020203" pitchFamily="34" charset="0"/>
            </a:endParaRPr>
          </a:p>
        </p:txBody>
      </p:sp>
      <p:sp>
        <p:nvSpPr>
          <p:cNvPr id="13" name="Text Placeholder 12"/>
          <p:cNvSpPr>
            <a:spLocks noGrp="1"/>
          </p:cNvSpPr>
          <p:nvPr>
            <p:ph type="body" sz="half" idx="17"/>
          </p:nvPr>
        </p:nvSpPr>
        <p:spPr/>
        <p:txBody>
          <a:bodyPr>
            <a:normAutofit/>
          </a:bodyPr>
          <a:lstStyle/>
          <a:p>
            <a:pPr marL="285750" indent="-285750">
              <a:buFont typeface="Arial" panose="020B0604020202020204" pitchFamily="34" charset="0"/>
              <a:buChar char="•"/>
            </a:pPr>
            <a:r>
              <a:rPr lang="en-US" sz="1800" dirty="0" smtClean="0">
                <a:solidFill>
                  <a:schemeClr val="bg2"/>
                </a:solidFill>
                <a:latin typeface="Bahnschrift SemiBold SemiConden" panose="020B0502040204020203" pitchFamily="34" charset="0"/>
              </a:rPr>
              <a:t>Dataset is mostly contain Prime video format movies data.</a:t>
            </a:r>
          </a:p>
          <a:p>
            <a:pPr marL="285750" indent="-285750">
              <a:buFont typeface="Arial" panose="020B0604020202020204" pitchFamily="34" charset="0"/>
              <a:buChar char="•"/>
            </a:pPr>
            <a:r>
              <a:rPr lang="en-US" sz="1800" dirty="0" smtClean="0">
                <a:solidFill>
                  <a:schemeClr val="bg2"/>
                </a:solidFill>
                <a:latin typeface="Bahnschrift SemiBold SemiConden" panose="020B0502040204020203" pitchFamily="34" charset="0"/>
              </a:rPr>
              <a:t>There are most R rated movies in the dataset.</a:t>
            </a:r>
          </a:p>
          <a:p>
            <a:pPr marL="285750" indent="-285750">
              <a:buFont typeface="Arial" panose="020B0604020202020204" pitchFamily="34" charset="0"/>
              <a:buChar char="•"/>
            </a:pPr>
            <a:r>
              <a:rPr lang="en-US" sz="1800" dirty="0" smtClean="0">
                <a:solidFill>
                  <a:schemeClr val="bg2"/>
                </a:solidFill>
                <a:latin typeface="Bahnschrift SemiBold SemiConden" panose="020B0502040204020203" pitchFamily="34" charset="0"/>
              </a:rPr>
              <a:t>The Number of ratings data distribution is highly fluctuating with highest standard deviation and range as well (Max-Min).</a:t>
            </a:r>
          </a:p>
          <a:p>
            <a:pPr marL="285750" indent="-285750">
              <a:buFont typeface="Arial" panose="020B0604020202020204" pitchFamily="34" charset="0"/>
              <a:buChar char="•"/>
            </a:pPr>
            <a:r>
              <a:rPr lang="en-US" sz="1800" dirty="0" smtClean="0">
                <a:solidFill>
                  <a:schemeClr val="bg2"/>
                </a:solidFill>
                <a:latin typeface="Bahnschrift SemiBold SemiConden" panose="020B0502040204020203" pitchFamily="34" charset="0"/>
              </a:rPr>
              <a:t>Movies rating data is least fluctuating, all the movies have ratings between 4 and 5.</a:t>
            </a:r>
            <a:endParaRPr lang="en-US" sz="1800" dirty="0">
              <a:solidFill>
                <a:schemeClr val="bg2"/>
              </a:solidFill>
              <a:latin typeface="Bahnschrift SemiBold SemiConden" panose="020B0502040204020203" pitchFamily="34" charset="0"/>
            </a:endParaRPr>
          </a:p>
        </p:txBody>
      </p:sp>
      <p:pic>
        <p:nvPicPr>
          <p:cNvPr id="14" name="Picture 13"/>
          <p:cNvPicPr>
            <a:picLocks noChangeAspect="1"/>
          </p:cNvPicPr>
          <p:nvPr/>
        </p:nvPicPr>
        <p:blipFill rotWithShape="1">
          <a:blip r:embed="rId2">
            <a:extLst>
              <a:ext uri="{28A0092B-C50C-407E-A947-70E740481C1C}">
                <a14:useLocalDpi xmlns:a14="http://schemas.microsoft.com/office/drawing/2010/main" val="0"/>
              </a:ext>
            </a:extLst>
          </a:blip>
          <a:srcRect l="20171" t="40404" r="46685" b="17845"/>
          <a:stretch/>
        </p:blipFill>
        <p:spPr>
          <a:xfrm>
            <a:off x="617181" y="2904067"/>
            <a:ext cx="3461767" cy="3314618"/>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19603" t="49663" r="53693" b="11111"/>
          <a:stretch/>
        </p:blipFill>
        <p:spPr>
          <a:xfrm>
            <a:off x="4368800" y="2904067"/>
            <a:ext cx="3459714" cy="3314618"/>
          </a:xfrm>
          <a:prstGeom prst="rect">
            <a:avLst/>
          </a:prstGeom>
        </p:spPr>
      </p:pic>
    </p:spTree>
    <p:extLst>
      <p:ext uri="{BB962C8B-B14F-4D97-AF65-F5344CB8AC3E}">
        <p14:creationId xmlns:p14="http://schemas.microsoft.com/office/powerpoint/2010/main" val="2968785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524000"/>
            <a:ext cx="5495192" cy="1263162"/>
          </a:xfrm>
        </p:spPr>
        <p:txBody>
          <a:bodyPr>
            <a:normAutofit/>
          </a:bodyPr>
          <a:lstStyle/>
          <a:p>
            <a:r>
              <a:rPr lang="en-US" sz="3600" b="1" dirty="0" smtClean="0">
                <a:solidFill>
                  <a:schemeClr val="bg1"/>
                </a:solidFill>
                <a:latin typeface="Bahnschrift SemiBold SemiConden" panose="020B0502040204020203" pitchFamily="34" charset="0"/>
              </a:rPr>
              <a:t>Dealing with empty values</a:t>
            </a:r>
            <a:endParaRPr lang="en-US" sz="3600" b="1" dirty="0">
              <a:solidFill>
                <a:schemeClr val="bg1"/>
              </a:solidFill>
              <a:latin typeface="Bahnschrift SemiBold SemiConden" panose="020B0502040204020203" pitchFamily="34" charset="0"/>
            </a:endParaRPr>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19718" t="50213" r="45850" b="21842"/>
          <a:stretch/>
        </p:blipFill>
        <p:spPr>
          <a:xfrm>
            <a:off x="5671037" y="1524000"/>
            <a:ext cx="6365632" cy="2880946"/>
          </a:xfrm>
        </p:spPr>
      </p:pic>
      <p:sp>
        <p:nvSpPr>
          <p:cNvPr id="4" name="Text Placeholder 3"/>
          <p:cNvSpPr>
            <a:spLocks noGrp="1"/>
          </p:cNvSpPr>
          <p:nvPr>
            <p:ph type="body" sz="half" idx="2"/>
          </p:nvPr>
        </p:nvSpPr>
        <p:spPr>
          <a:xfrm>
            <a:off x="246185" y="3112477"/>
            <a:ext cx="4941277" cy="3106207"/>
          </a:xfrm>
        </p:spPr>
        <p:txBody>
          <a:bodyPr>
            <a:normAutofit/>
          </a:bodyPr>
          <a:lstStyle/>
          <a:p>
            <a:pPr marL="285750" indent="-285750">
              <a:lnSpc>
                <a:spcPct val="100000"/>
              </a:lnSpc>
              <a:buFont typeface="Arial" panose="020B0604020202020204" pitchFamily="34" charset="0"/>
              <a:buChar char="•"/>
            </a:pPr>
            <a:r>
              <a:rPr lang="en-US" sz="1800" dirty="0" smtClean="0">
                <a:solidFill>
                  <a:schemeClr val="bg2"/>
                </a:solidFill>
                <a:latin typeface="Bahnschrift SemiBold SemiConden" panose="020B0502040204020203" pitchFamily="34" charset="0"/>
              </a:rPr>
              <a:t>There are more than 50% empty values in the Price column, commonly we have to delete the column but here we are filling the empty values using mean price value.</a:t>
            </a:r>
          </a:p>
          <a:p>
            <a:pPr marL="285750" indent="-285750">
              <a:lnSpc>
                <a:spcPct val="100000"/>
              </a:lnSpc>
              <a:buFont typeface="Arial" panose="020B0604020202020204" pitchFamily="34" charset="0"/>
              <a:buChar char="•"/>
            </a:pPr>
            <a:r>
              <a:rPr lang="en-US" sz="1800" dirty="0" smtClean="0">
                <a:solidFill>
                  <a:schemeClr val="bg2"/>
                </a:solidFill>
                <a:latin typeface="Bahnschrift SemiBold SemiConden" panose="020B0502040204020203" pitchFamily="34" charset="0"/>
              </a:rPr>
              <a:t>We are using their respective Mode to fill Release </a:t>
            </a:r>
            <a:r>
              <a:rPr lang="en-US" sz="1800" dirty="0">
                <a:solidFill>
                  <a:schemeClr val="bg2"/>
                </a:solidFill>
                <a:latin typeface="Bahnschrift SemiBold SemiConden" panose="020B0502040204020203" pitchFamily="34" charset="0"/>
              </a:rPr>
              <a:t>Y</a:t>
            </a:r>
            <a:r>
              <a:rPr lang="en-US" sz="1800" dirty="0" smtClean="0">
                <a:solidFill>
                  <a:schemeClr val="bg2"/>
                </a:solidFill>
                <a:latin typeface="Bahnschrift SemiBold SemiConden" panose="020B0502040204020203" pitchFamily="34" charset="0"/>
              </a:rPr>
              <a:t>ear and MPPA ratings empty values.</a:t>
            </a:r>
          </a:p>
          <a:p>
            <a:pPr marL="285750" indent="-285750">
              <a:lnSpc>
                <a:spcPct val="100000"/>
              </a:lnSpc>
              <a:buFont typeface="Arial" panose="020B0604020202020204" pitchFamily="34" charset="0"/>
              <a:buChar char="•"/>
            </a:pPr>
            <a:r>
              <a:rPr lang="en-US" sz="1800" dirty="0" smtClean="0">
                <a:solidFill>
                  <a:schemeClr val="bg2"/>
                </a:solidFill>
                <a:latin typeface="Bahnschrift SemiBold SemiConden" panose="020B0502040204020203" pitchFamily="34" charset="0"/>
              </a:rPr>
              <a:t>Ignoring the Director’s and Starring’s empty values because of less count empty values and each value might be different for each items, which makes it difficult to impute empty values.</a:t>
            </a:r>
          </a:p>
          <a:p>
            <a:pPr marL="285750" indent="-285750">
              <a:lnSpc>
                <a:spcPct val="100000"/>
              </a:lnSpc>
              <a:buFont typeface="Arial" panose="020B0604020202020204" pitchFamily="34" charset="0"/>
              <a:buChar char="•"/>
            </a:pPr>
            <a:endParaRPr lang="en-US" sz="1800" dirty="0" smtClean="0">
              <a:solidFill>
                <a:schemeClr val="bg2"/>
              </a:solidFill>
              <a:latin typeface="Bahnschrift SemiBold SemiConden" panose="020B0502040204020203" pitchFamily="34" charset="0"/>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22290" t="56410" r="26923" b="30692"/>
          <a:stretch/>
        </p:blipFill>
        <p:spPr>
          <a:xfrm>
            <a:off x="5671037" y="4510454"/>
            <a:ext cx="6365632" cy="1708230"/>
          </a:xfrm>
          <a:prstGeom prst="rect">
            <a:avLst/>
          </a:prstGeom>
        </p:spPr>
      </p:pic>
    </p:spTree>
    <p:extLst>
      <p:ext uri="{BB962C8B-B14F-4D97-AF65-F5344CB8AC3E}">
        <p14:creationId xmlns:p14="http://schemas.microsoft.com/office/powerpoint/2010/main" val="6720473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2444262" y="762000"/>
            <a:ext cx="9061938" cy="838200"/>
          </a:xfrm>
        </p:spPr>
        <p:txBody>
          <a:bodyPr>
            <a:noAutofit/>
          </a:bodyPr>
          <a:lstStyle/>
          <a:p>
            <a:pPr algn="ctr"/>
            <a:r>
              <a:rPr lang="en-US" sz="3200" b="1" dirty="0" smtClean="0">
                <a:solidFill>
                  <a:schemeClr val="bg1"/>
                </a:solidFill>
                <a:latin typeface="Bahnschrift SemiBold SemiConden" panose="020B0502040204020203" pitchFamily="34" charset="0"/>
              </a:rPr>
              <a:t>Grouping data based on </a:t>
            </a:r>
            <a:r>
              <a:rPr lang="en-US" sz="3200" b="1" u="sng" dirty="0" smtClean="0">
                <a:solidFill>
                  <a:schemeClr val="bg1"/>
                </a:solidFill>
                <a:latin typeface="Bahnschrift SemiBold SemiConden" panose="020B0502040204020203" pitchFamily="34" charset="0"/>
              </a:rPr>
              <a:t>format</a:t>
            </a:r>
            <a:r>
              <a:rPr lang="en-US" sz="3200" b="1" dirty="0" smtClean="0">
                <a:solidFill>
                  <a:schemeClr val="bg1"/>
                </a:solidFill>
                <a:latin typeface="Bahnschrift SemiBold SemiConden" panose="020B0502040204020203" pitchFamily="34" charset="0"/>
              </a:rPr>
              <a:t> &amp; </a:t>
            </a:r>
            <a:r>
              <a:rPr lang="en-US" sz="3200" b="1" u="sng" dirty="0" smtClean="0">
                <a:solidFill>
                  <a:schemeClr val="bg1"/>
                </a:solidFill>
                <a:latin typeface="Bahnschrift SemiBold SemiConden" panose="020B0502040204020203" pitchFamily="34" charset="0"/>
              </a:rPr>
              <a:t>Mpaa Ratings</a:t>
            </a:r>
            <a:endParaRPr lang="en-US" sz="3200" b="1" u="sng" dirty="0">
              <a:solidFill>
                <a:schemeClr val="bg1"/>
              </a:solidFill>
              <a:latin typeface="Bahnschrift SemiBold SemiConden" panose="020B0502040204020203" pitchFamily="34" charset="0"/>
            </a:endParaRPr>
          </a:p>
        </p:txBody>
      </p:sp>
      <p:sp>
        <p:nvSpPr>
          <p:cNvPr id="6" name="Text Placeholder 5"/>
          <p:cNvSpPr>
            <a:spLocks noGrp="1"/>
          </p:cNvSpPr>
          <p:nvPr>
            <p:ph type="body" idx="1"/>
          </p:nvPr>
        </p:nvSpPr>
        <p:spPr>
          <a:xfrm>
            <a:off x="914409" y="1866900"/>
            <a:ext cx="5079991" cy="581025"/>
          </a:xfrm>
        </p:spPr>
        <p:txBody>
          <a:bodyPr>
            <a:normAutofit/>
          </a:bodyPr>
          <a:lstStyle/>
          <a:p>
            <a:r>
              <a:rPr lang="en-US" sz="2400" dirty="0" smtClean="0">
                <a:solidFill>
                  <a:schemeClr val="bg2"/>
                </a:solidFill>
                <a:latin typeface="Bahnschrift SemiBold SemiConden" panose="020B0502040204020203" pitchFamily="34" charset="0"/>
              </a:rPr>
              <a:t>Grouped Data Based on </a:t>
            </a:r>
            <a:r>
              <a:rPr lang="en-US" sz="2400" b="1" u="sng" dirty="0" smtClean="0">
                <a:solidFill>
                  <a:schemeClr val="bg2"/>
                </a:solidFill>
                <a:latin typeface="Bahnschrift SemiBold SemiConden" panose="020B0502040204020203" pitchFamily="34" charset="0"/>
              </a:rPr>
              <a:t>Format</a:t>
            </a:r>
            <a:endParaRPr lang="en-US" sz="2400" b="1" u="sng" dirty="0">
              <a:solidFill>
                <a:schemeClr val="bg2"/>
              </a:solidFill>
              <a:latin typeface="Bahnschrift SemiBold SemiConden" panose="020B0502040204020203" pitchFamily="34" charset="0"/>
            </a:endParaRPr>
          </a:p>
        </p:txBody>
      </p:sp>
      <p:pic>
        <p:nvPicPr>
          <p:cNvPr id="13" name="Content Placeholder 12"/>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0443" t="54516" r="42618" b="19024"/>
          <a:stretch/>
        </p:blipFill>
        <p:spPr>
          <a:xfrm>
            <a:off x="914410" y="2600326"/>
            <a:ext cx="5079990" cy="1197952"/>
          </a:xfrm>
        </p:spPr>
      </p:pic>
      <p:sp>
        <p:nvSpPr>
          <p:cNvPr id="8" name="Text Placeholder 7"/>
          <p:cNvSpPr>
            <a:spLocks noGrp="1"/>
          </p:cNvSpPr>
          <p:nvPr>
            <p:ph type="body" sz="quarter" idx="3"/>
          </p:nvPr>
        </p:nvSpPr>
        <p:spPr>
          <a:xfrm>
            <a:off x="6471139" y="1866900"/>
            <a:ext cx="5105400" cy="581025"/>
          </a:xfrm>
        </p:spPr>
        <p:txBody>
          <a:bodyPr>
            <a:normAutofit/>
          </a:bodyPr>
          <a:lstStyle/>
          <a:p>
            <a:r>
              <a:rPr lang="en-US" sz="2400" b="1" dirty="0" smtClean="0">
                <a:solidFill>
                  <a:schemeClr val="bg2"/>
                </a:solidFill>
                <a:latin typeface="Bahnschrift SemiBold SemiConden" panose="020B0502040204020203" pitchFamily="34" charset="0"/>
              </a:rPr>
              <a:t>Grouped Data based on </a:t>
            </a:r>
            <a:r>
              <a:rPr lang="en-US" sz="2400" b="1" u="sng" dirty="0" smtClean="0">
                <a:solidFill>
                  <a:schemeClr val="bg2"/>
                </a:solidFill>
                <a:latin typeface="Bahnschrift SemiBold SemiConden" panose="020B0502040204020203" pitchFamily="34" charset="0"/>
              </a:rPr>
              <a:t>MPAA Ratings</a:t>
            </a:r>
            <a:endParaRPr lang="en-US" sz="2400" u="sng" dirty="0">
              <a:solidFill>
                <a:schemeClr val="bg2"/>
              </a:solidFill>
              <a:latin typeface="Bahnschrift SemiBold SemiConden" panose="020B0502040204020203" pitchFamily="34" charset="0"/>
            </a:endParaRPr>
          </a:p>
        </p:txBody>
      </p:sp>
      <p:pic>
        <p:nvPicPr>
          <p:cNvPr id="14" name="Content Placeholder 13"/>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19643" t="30688" r="16429" b="42646"/>
          <a:stretch/>
        </p:blipFill>
        <p:spPr>
          <a:xfrm>
            <a:off x="914410" y="3848100"/>
            <a:ext cx="5079990" cy="1504951"/>
          </a:xfrm>
        </p:spPr>
      </p:pic>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l="21496" t="37879" r="15152" b="31649"/>
          <a:stretch/>
        </p:blipFill>
        <p:spPr>
          <a:xfrm>
            <a:off x="914409" y="5353051"/>
            <a:ext cx="5079991" cy="1504949"/>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l="19581" t="36830" r="43619" b="38927"/>
          <a:stretch/>
        </p:blipFill>
        <p:spPr>
          <a:xfrm>
            <a:off x="6471139" y="2600326"/>
            <a:ext cx="5105399" cy="1371601"/>
          </a:xfrm>
          <a:prstGeom prst="rect">
            <a:avLst/>
          </a:prstGeom>
        </p:spPr>
      </p:pic>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l="20105" t="39782" r="21241" b="33023"/>
          <a:stretch/>
        </p:blipFill>
        <p:spPr>
          <a:xfrm>
            <a:off x="6471139" y="3848100"/>
            <a:ext cx="5105400" cy="1504951"/>
          </a:xfrm>
          <a:prstGeom prst="rect">
            <a:avLst/>
          </a:prstGeom>
        </p:spPr>
      </p:pic>
      <p:pic>
        <p:nvPicPr>
          <p:cNvPr id="18" name="Picture 17"/>
          <p:cNvPicPr>
            <a:picLocks noChangeAspect="1"/>
          </p:cNvPicPr>
          <p:nvPr/>
        </p:nvPicPr>
        <p:blipFill rotWithShape="1">
          <a:blip r:embed="rId7">
            <a:extLst>
              <a:ext uri="{28A0092B-C50C-407E-A947-70E740481C1C}">
                <a14:useLocalDpi xmlns:a14="http://schemas.microsoft.com/office/drawing/2010/main" val="0"/>
              </a:ext>
            </a:extLst>
          </a:blip>
          <a:srcRect l="20104" t="42114" r="25700" b="32401"/>
          <a:stretch/>
        </p:blipFill>
        <p:spPr>
          <a:xfrm>
            <a:off x="6471139" y="5353050"/>
            <a:ext cx="5178669" cy="1504949"/>
          </a:xfrm>
          <a:prstGeom prst="rect">
            <a:avLst/>
          </a:prstGeom>
        </p:spPr>
      </p:pic>
      <p:graphicFrame>
        <p:nvGraphicFramePr>
          <p:cNvPr id="19" name="Table 18"/>
          <p:cNvGraphicFramePr>
            <a:graphicFrameLocks noGrp="1"/>
          </p:cNvGraphicFramePr>
          <p:nvPr>
            <p:extLst>
              <p:ext uri="{D42A27DB-BD31-4B8C-83A1-F6EECF244321}">
                <p14:modId xmlns:p14="http://schemas.microsoft.com/office/powerpoint/2010/main" val="3971742552"/>
              </p:ext>
            </p:extLst>
          </p:nvPr>
        </p:nvGraphicFramePr>
        <p:xfrm>
          <a:off x="0" y="2523392"/>
          <a:ext cx="914408" cy="4334607"/>
        </p:xfrm>
        <a:graphic>
          <a:graphicData uri="http://schemas.openxmlformats.org/drawingml/2006/table">
            <a:tbl>
              <a:tblPr firstRow="1" bandRow="1">
                <a:tableStyleId>{5C22544A-7EE6-4342-B048-85BDC9FD1C3A}</a:tableStyleId>
              </a:tblPr>
              <a:tblGrid>
                <a:gridCol w="914408">
                  <a:extLst>
                    <a:ext uri="{9D8B030D-6E8A-4147-A177-3AD203B41FA5}">
                      <a16:colId xmlns:a16="http://schemas.microsoft.com/office/drawing/2014/main" val="3980659106"/>
                    </a:ext>
                  </a:extLst>
                </a:gridCol>
              </a:tblGrid>
              <a:tr h="1444869">
                <a:tc>
                  <a:txBody>
                    <a:bodyPr/>
                    <a:lstStyle/>
                    <a:p>
                      <a:pPr algn="ctr">
                        <a:lnSpc>
                          <a:spcPct val="300000"/>
                        </a:lnSpc>
                      </a:pPr>
                      <a:r>
                        <a:rPr lang="en-US" dirty="0" smtClean="0">
                          <a:solidFill>
                            <a:schemeClr val="bg2"/>
                          </a:solidFill>
                        </a:rPr>
                        <a:t>Mean</a:t>
                      </a:r>
                      <a:endParaRPr lang="en-US" dirty="0">
                        <a:solidFill>
                          <a:schemeClr val="bg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tx1">
                        <a:lumMod val="95000"/>
                      </a:schemeClr>
                    </a:solidFill>
                  </a:tcPr>
                </a:tc>
                <a:extLst>
                  <a:ext uri="{0D108BD9-81ED-4DB2-BD59-A6C34878D82A}">
                    <a16:rowId xmlns:a16="http://schemas.microsoft.com/office/drawing/2014/main" val="2183957491"/>
                  </a:ext>
                </a:extLst>
              </a:tr>
              <a:tr h="1444869">
                <a:tc>
                  <a:txBody>
                    <a:bodyPr/>
                    <a:lstStyle/>
                    <a:p>
                      <a:pPr algn="ctr">
                        <a:lnSpc>
                          <a:spcPct val="300000"/>
                        </a:lnSpc>
                      </a:pPr>
                      <a:r>
                        <a:rPr lang="en-US" b="1" dirty="0" smtClean="0"/>
                        <a:t>Min</a:t>
                      </a:r>
                      <a:endParaRPr lang="en-US" b="1"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1">
                        <a:lumMod val="95000"/>
                      </a:schemeClr>
                    </a:solidFill>
                  </a:tcPr>
                </a:tc>
                <a:extLst>
                  <a:ext uri="{0D108BD9-81ED-4DB2-BD59-A6C34878D82A}">
                    <a16:rowId xmlns:a16="http://schemas.microsoft.com/office/drawing/2014/main" val="1105279574"/>
                  </a:ext>
                </a:extLst>
              </a:tr>
              <a:tr h="1444869">
                <a:tc>
                  <a:txBody>
                    <a:bodyPr/>
                    <a:lstStyle/>
                    <a:p>
                      <a:pPr algn="ctr">
                        <a:lnSpc>
                          <a:spcPct val="300000"/>
                        </a:lnSpc>
                      </a:pPr>
                      <a:r>
                        <a:rPr lang="en-US" b="1" dirty="0" smtClean="0"/>
                        <a:t>Max</a:t>
                      </a:r>
                      <a:endParaRPr lang="en-US"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95000"/>
                      </a:schemeClr>
                    </a:solidFill>
                  </a:tcPr>
                </a:tc>
                <a:extLst>
                  <a:ext uri="{0D108BD9-81ED-4DB2-BD59-A6C34878D82A}">
                    <a16:rowId xmlns:a16="http://schemas.microsoft.com/office/drawing/2014/main" val="1453517404"/>
                  </a:ext>
                </a:extLst>
              </a:tr>
            </a:tbl>
          </a:graphicData>
        </a:graphic>
      </p:graphicFrame>
    </p:spTree>
    <p:extLst>
      <p:ext uri="{BB962C8B-B14F-4D97-AF65-F5344CB8AC3E}">
        <p14:creationId xmlns:p14="http://schemas.microsoft.com/office/powerpoint/2010/main" val="42863416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685799" y="1364174"/>
            <a:ext cx="5161085" cy="1760026"/>
          </a:xfrm>
        </p:spPr>
        <p:txBody>
          <a:bodyPr>
            <a:normAutofit/>
          </a:bodyPr>
          <a:lstStyle/>
          <a:p>
            <a:r>
              <a:rPr lang="en-US" sz="3600" b="1" dirty="0" smtClean="0">
                <a:solidFill>
                  <a:schemeClr val="bg2"/>
                </a:solidFill>
                <a:latin typeface="Bahnschrift SemiBold SemiConden" panose="020B0502040204020203" pitchFamily="34" charset="0"/>
              </a:rPr>
              <a:t>Analyzing Top rated movies</a:t>
            </a:r>
            <a:endParaRPr lang="en-US" sz="3600" b="1" dirty="0">
              <a:solidFill>
                <a:schemeClr val="bg2"/>
              </a:solidFill>
              <a:latin typeface="Bahnschrift SemiBold SemiConden" panose="020B0502040204020203" pitchFamily="34" charset="0"/>
            </a:endParaRPr>
          </a:p>
        </p:txBody>
      </p:sp>
      <p:pic>
        <p:nvPicPr>
          <p:cNvPr id="10" name="Content Placeholder 9"/>
          <p:cNvPicPr>
            <a:picLocks noGrp="1" noChangeAspect="1"/>
          </p:cNvPicPr>
          <p:nvPr>
            <p:ph idx="1"/>
          </p:nvPr>
        </p:nvPicPr>
        <p:blipFill rotWithShape="1">
          <a:blip r:embed="rId2">
            <a:extLst>
              <a:ext uri="{28A0092B-C50C-407E-A947-70E740481C1C}">
                <a14:useLocalDpi xmlns:a14="http://schemas.microsoft.com/office/drawing/2010/main" val="0"/>
              </a:ext>
            </a:extLst>
          </a:blip>
          <a:srcRect l="23876" t="28380" r="14811" b="51932"/>
          <a:stretch/>
        </p:blipFill>
        <p:spPr>
          <a:xfrm>
            <a:off x="6110652" y="1926199"/>
            <a:ext cx="5380893" cy="1256616"/>
          </a:xfrm>
        </p:spPr>
      </p:pic>
      <p:sp>
        <p:nvSpPr>
          <p:cNvPr id="9" name="Text Placeholder 8"/>
          <p:cNvSpPr>
            <a:spLocks noGrp="1"/>
          </p:cNvSpPr>
          <p:nvPr>
            <p:ph type="body" sz="half" idx="2"/>
          </p:nvPr>
        </p:nvSpPr>
        <p:spPr>
          <a:xfrm>
            <a:off x="685799" y="3349869"/>
            <a:ext cx="4475285" cy="2868815"/>
          </a:xfrm>
        </p:spPr>
        <p:txBody>
          <a:bodyPr/>
          <a:lstStyle/>
          <a:p>
            <a:pPr marL="285750" indent="-285750">
              <a:buFont typeface="Wingdings" panose="05000000000000000000" pitchFamily="2" charset="2"/>
              <a:buChar char="v"/>
            </a:pPr>
            <a:r>
              <a:rPr lang="en-US" dirty="0" smtClean="0">
                <a:solidFill>
                  <a:schemeClr val="bg2"/>
                </a:solidFill>
                <a:latin typeface="Bahnschrift SemiBold SemiConden" panose="020B0502040204020203" pitchFamily="34" charset="0"/>
              </a:rPr>
              <a:t>Top Rating of a movie in the dataset is 5.</a:t>
            </a:r>
          </a:p>
          <a:p>
            <a:pPr marL="285750" indent="-285750">
              <a:buFont typeface="Wingdings" panose="05000000000000000000" pitchFamily="2" charset="2"/>
              <a:buChar char="v"/>
            </a:pPr>
            <a:r>
              <a:rPr lang="en-US" dirty="0" smtClean="0">
                <a:solidFill>
                  <a:schemeClr val="bg2"/>
                </a:solidFill>
                <a:latin typeface="Bahnschrift SemiBold SemiConden" panose="020B0502040204020203" pitchFamily="34" charset="0"/>
              </a:rPr>
              <a:t>There are 42 Top rated movies.</a:t>
            </a:r>
          </a:p>
          <a:p>
            <a:pPr marL="285750" indent="-285750">
              <a:buFont typeface="Wingdings" panose="05000000000000000000" pitchFamily="2" charset="2"/>
              <a:buChar char="v"/>
            </a:pPr>
            <a:r>
              <a:rPr lang="en-US" dirty="0" smtClean="0">
                <a:solidFill>
                  <a:schemeClr val="bg2"/>
                </a:solidFill>
                <a:latin typeface="Bahnschrift SemiBold SemiConden" panose="020B0502040204020203" pitchFamily="34" charset="0"/>
              </a:rPr>
              <a:t> All the Top rated movies are of Prime Video Format.</a:t>
            </a:r>
          </a:p>
          <a:p>
            <a:pPr marL="285750" indent="-285750">
              <a:buFont typeface="Wingdings" panose="05000000000000000000" pitchFamily="2" charset="2"/>
              <a:buChar char="v"/>
            </a:pPr>
            <a:r>
              <a:rPr lang="en-US" u="sng" dirty="0" smtClean="0">
                <a:solidFill>
                  <a:schemeClr val="bg2"/>
                </a:solidFill>
                <a:latin typeface="Bahnschrift SemiBold SemiConden" panose="020B0502040204020203" pitchFamily="34" charset="0"/>
              </a:rPr>
              <a:t>Kelce</a:t>
            </a:r>
            <a:r>
              <a:rPr lang="en-US" dirty="0" smtClean="0">
                <a:solidFill>
                  <a:schemeClr val="bg2"/>
                </a:solidFill>
                <a:latin typeface="Bahnschrift SemiBold SemiConden" panose="020B0502040204020203" pitchFamily="34" charset="0"/>
              </a:rPr>
              <a:t> is the Top rated Movie with maximum number of ratings.</a:t>
            </a:r>
          </a:p>
          <a:p>
            <a:pPr marL="285750" indent="-285750">
              <a:buFont typeface="Wingdings" panose="05000000000000000000" pitchFamily="2" charset="2"/>
              <a:buChar char="v"/>
            </a:pPr>
            <a:r>
              <a:rPr lang="en-US" u="sng" dirty="0">
                <a:solidFill>
                  <a:schemeClr val="bg2"/>
                </a:solidFill>
                <a:latin typeface="Bahnschrift SemiBold SemiConden" panose="020B0502040204020203" pitchFamily="34" charset="0"/>
              </a:rPr>
              <a:t>Renfroe's White </a:t>
            </a:r>
            <a:r>
              <a:rPr lang="en-US" u="sng" dirty="0" smtClean="0">
                <a:solidFill>
                  <a:schemeClr val="bg2"/>
                </a:solidFill>
                <a:latin typeface="Bahnschrift SemiBold SemiConden" panose="020B0502040204020203" pitchFamily="34" charset="0"/>
              </a:rPr>
              <a:t>Christmas</a:t>
            </a:r>
            <a:r>
              <a:rPr lang="en-US" dirty="0" smtClean="0">
                <a:solidFill>
                  <a:schemeClr val="bg2"/>
                </a:solidFill>
                <a:latin typeface="Bahnschrift SemiBold SemiConden" panose="020B0502040204020203" pitchFamily="34" charset="0"/>
              </a:rPr>
              <a:t> has the lowest price among the top rated movies.</a:t>
            </a:r>
          </a:p>
          <a:p>
            <a:pPr marL="285750" indent="-285750">
              <a:buFont typeface="Wingdings" panose="05000000000000000000" pitchFamily="2" charset="2"/>
              <a:buChar char="v"/>
            </a:pPr>
            <a:r>
              <a:rPr lang="en-US" u="sng" dirty="0" smtClean="0">
                <a:solidFill>
                  <a:schemeClr val="bg2"/>
                </a:solidFill>
                <a:latin typeface="Bahnschrift SemiBold SemiConden" panose="020B0502040204020203" pitchFamily="34" charset="0"/>
              </a:rPr>
              <a:t>David DeCoteau</a:t>
            </a:r>
            <a:r>
              <a:rPr lang="en-US" dirty="0" smtClean="0">
                <a:solidFill>
                  <a:schemeClr val="bg2"/>
                </a:solidFill>
                <a:latin typeface="Bahnschrift SemiBold SemiConden" panose="020B0502040204020203" pitchFamily="34" charset="0"/>
              </a:rPr>
              <a:t> has Most top rated movies.</a:t>
            </a:r>
            <a:endParaRPr lang="en-US" dirty="0">
              <a:solidFill>
                <a:schemeClr val="bg2"/>
              </a:solidFill>
              <a:latin typeface="Bahnschrift SemiBold SemiConden" panose="020B0502040204020203" pitchFamily="34" charset="0"/>
            </a:endParaRPr>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24562" t="57964" r="15997" b="25874"/>
          <a:stretch/>
        </p:blipFill>
        <p:spPr>
          <a:xfrm>
            <a:off x="6110649" y="3974124"/>
            <a:ext cx="5380894" cy="1257300"/>
          </a:xfrm>
          <a:prstGeom prst="rect">
            <a:avLst/>
          </a:prstGeom>
        </p:spPr>
      </p:pic>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19930" t="80499" r="62326" b="11265"/>
          <a:stretch/>
        </p:blipFill>
        <p:spPr>
          <a:xfrm>
            <a:off x="9488726" y="5398477"/>
            <a:ext cx="2002817" cy="820207"/>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4265183083"/>
              </p:ext>
            </p:extLst>
          </p:nvPr>
        </p:nvGraphicFramePr>
        <p:xfrm>
          <a:off x="6110651" y="1364174"/>
          <a:ext cx="5380893" cy="562025"/>
        </p:xfrm>
        <a:graphic>
          <a:graphicData uri="http://schemas.openxmlformats.org/drawingml/2006/table">
            <a:tbl>
              <a:tblPr firstRow="1" bandRow="1">
                <a:tableStyleId>{5C22544A-7EE6-4342-B048-85BDC9FD1C3A}</a:tableStyleId>
              </a:tblPr>
              <a:tblGrid>
                <a:gridCol w="5380893">
                  <a:extLst>
                    <a:ext uri="{9D8B030D-6E8A-4147-A177-3AD203B41FA5}">
                      <a16:colId xmlns:a16="http://schemas.microsoft.com/office/drawing/2014/main" val="2369495156"/>
                    </a:ext>
                  </a:extLst>
                </a:gridCol>
              </a:tblGrid>
              <a:tr h="562025">
                <a:tc>
                  <a:txBody>
                    <a:bodyPr/>
                    <a:lstStyle/>
                    <a:p>
                      <a:r>
                        <a:rPr lang="en-US" dirty="0" smtClean="0">
                          <a:solidFill>
                            <a:schemeClr val="bg2"/>
                          </a:solidFill>
                        </a:rPr>
                        <a:t>Top</a:t>
                      </a:r>
                      <a:r>
                        <a:rPr lang="en-US" baseline="0" dirty="0" smtClean="0">
                          <a:solidFill>
                            <a:schemeClr val="bg2"/>
                          </a:solidFill>
                        </a:rPr>
                        <a:t> Rated Movie with Maximum No of Ratings</a:t>
                      </a:r>
                      <a:endParaRPr lang="en-US" dirty="0">
                        <a:solidFill>
                          <a:schemeClr val="bg2"/>
                        </a:solidFill>
                      </a:endParaRPr>
                    </a:p>
                  </a:txBody>
                  <a:tcPr>
                    <a:solidFill>
                      <a:schemeClr val="accent4">
                        <a:lumMod val="20000"/>
                        <a:lumOff val="80000"/>
                      </a:schemeClr>
                    </a:solidFill>
                  </a:tcPr>
                </a:tc>
                <a:extLst>
                  <a:ext uri="{0D108BD9-81ED-4DB2-BD59-A6C34878D82A}">
                    <a16:rowId xmlns:a16="http://schemas.microsoft.com/office/drawing/2014/main" val="3418645854"/>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3318073616"/>
              </p:ext>
            </p:extLst>
          </p:nvPr>
        </p:nvGraphicFramePr>
        <p:xfrm>
          <a:off x="6110650" y="3349869"/>
          <a:ext cx="5380893" cy="531839"/>
        </p:xfrm>
        <a:graphic>
          <a:graphicData uri="http://schemas.openxmlformats.org/drawingml/2006/table">
            <a:tbl>
              <a:tblPr firstRow="1" bandRow="1">
                <a:tableStyleId>{5C22544A-7EE6-4342-B048-85BDC9FD1C3A}</a:tableStyleId>
              </a:tblPr>
              <a:tblGrid>
                <a:gridCol w="5380893">
                  <a:extLst>
                    <a:ext uri="{9D8B030D-6E8A-4147-A177-3AD203B41FA5}">
                      <a16:colId xmlns:a16="http://schemas.microsoft.com/office/drawing/2014/main" val="1275255594"/>
                    </a:ext>
                  </a:extLst>
                </a:gridCol>
              </a:tblGrid>
              <a:tr h="531839">
                <a:tc>
                  <a:txBody>
                    <a:bodyPr/>
                    <a:lstStyle/>
                    <a:p>
                      <a:r>
                        <a:rPr lang="en-US" dirty="0" smtClean="0">
                          <a:solidFill>
                            <a:schemeClr val="bg2"/>
                          </a:solidFill>
                        </a:rPr>
                        <a:t>Top</a:t>
                      </a:r>
                      <a:r>
                        <a:rPr lang="en-US" baseline="0" dirty="0" smtClean="0">
                          <a:solidFill>
                            <a:schemeClr val="bg2"/>
                          </a:solidFill>
                        </a:rPr>
                        <a:t> Rated Movie having Lowest Price</a:t>
                      </a:r>
                      <a:endParaRPr lang="en-US" dirty="0">
                        <a:solidFill>
                          <a:schemeClr val="bg2"/>
                        </a:solidFill>
                      </a:endParaRPr>
                    </a:p>
                  </a:txBody>
                  <a:tcPr>
                    <a:solidFill>
                      <a:schemeClr val="accent4">
                        <a:lumMod val="20000"/>
                        <a:lumOff val="80000"/>
                      </a:schemeClr>
                    </a:solidFill>
                  </a:tcPr>
                </a:tc>
                <a:extLst>
                  <a:ext uri="{0D108BD9-81ED-4DB2-BD59-A6C34878D82A}">
                    <a16:rowId xmlns:a16="http://schemas.microsoft.com/office/drawing/2014/main" val="777730906"/>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3321527058"/>
              </p:ext>
            </p:extLst>
          </p:nvPr>
        </p:nvGraphicFramePr>
        <p:xfrm>
          <a:off x="6110649" y="5398477"/>
          <a:ext cx="3200406" cy="914400"/>
        </p:xfrm>
        <a:graphic>
          <a:graphicData uri="http://schemas.openxmlformats.org/drawingml/2006/table">
            <a:tbl>
              <a:tblPr firstRow="1" bandRow="1">
                <a:tableStyleId>{5C22544A-7EE6-4342-B048-85BDC9FD1C3A}</a:tableStyleId>
              </a:tblPr>
              <a:tblGrid>
                <a:gridCol w="3200406">
                  <a:extLst>
                    <a:ext uri="{9D8B030D-6E8A-4147-A177-3AD203B41FA5}">
                      <a16:colId xmlns:a16="http://schemas.microsoft.com/office/drawing/2014/main" val="3962421764"/>
                    </a:ext>
                  </a:extLst>
                </a:gridCol>
              </a:tblGrid>
              <a:tr h="820207">
                <a:tc>
                  <a:txBody>
                    <a:bodyPr/>
                    <a:lstStyle/>
                    <a:p>
                      <a:r>
                        <a:rPr lang="en-US" dirty="0" smtClean="0">
                          <a:solidFill>
                            <a:schemeClr val="bg2"/>
                          </a:solidFill>
                        </a:rPr>
                        <a:t>Top</a:t>
                      </a:r>
                      <a:r>
                        <a:rPr lang="en-US" baseline="0" dirty="0" smtClean="0">
                          <a:solidFill>
                            <a:schemeClr val="bg2"/>
                          </a:solidFill>
                        </a:rPr>
                        <a:t> 3 director with most number of Top Rated movies</a:t>
                      </a:r>
                      <a:endParaRPr lang="en-US" dirty="0">
                        <a:solidFill>
                          <a:schemeClr val="bg2"/>
                        </a:solidFill>
                      </a:endParaRPr>
                    </a:p>
                  </a:txBody>
                  <a:tcPr>
                    <a:solidFill>
                      <a:schemeClr val="accent4">
                        <a:lumMod val="20000"/>
                        <a:lumOff val="80000"/>
                      </a:schemeClr>
                    </a:solidFill>
                  </a:tcPr>
                </a:tc>
                <a:extLst>
                  <a:ext uri="{0D108BD9-81ED-4DB2-BD59-A6C34878D82A}">
                    <a16:rowId xmlns:a16="http://schemas.microsoft.com/office/drawing/2014/main" val="329870618"/>
                  </a:ext>
                </a:extLst>
              </a:tr>
            </a:tbl>
          </a:graphicData>
        </a:graphic>
      </p:graphicFrame>
    </p:spTree>
    <p:extLst>
      <p:ext uri="{BB962C8B-B14F-4D97-AF65-F5344CB8AC3E}">
        <p14:creationId xmlns:p14="http://schemas.microsoft.com/office/powerpoint/2010/main" val="991370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17" name="Picture 16"/>
          <p:cNvPicPr>
            <a:picLocks noChangeAspect="1"/>
          </p:cNvPicPr>
          <p:nvPr/>
        </p:nvPicPr>
        <p:blipFill rotWithShape="1">
          <a:blip r:embed="rId2">
            <a:extLst>
              <a:ext uri="{28A0092B-C50C-407E-A947-70E740481C1C}">
                <a14:useLocalDpi xmlns:a14="http://schemas.microsoft.com/office/drawing/2010/main" val="0"/>
              </a:ext>
            </a:extLst>
          </a:blip>
          <a:srcRect l="20017" t="36985" r="15822" b="14841"/>
          <a:stretch/>
        </p:blipFill>
        <p:spPr>
          <a:xfrm>
            <a:off x="5614944" y="4536830"/>
            <a:ext cx="6427176" cy="2321170"/>
          </a:xfrm>
          <a:prstGeom prst="rect">
            <a:avLst/>
          </a:prstGeom>
        </p:spPr>
      </p:pic>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l="19842" t="34499" r="14685" b="7381"/>
          <a:stretch/>
        </p:blipFill>
        <p:spPr>
          <a:xfrm>
            <a:off x="5568696" y="1659736"/>
            <a:ext cx="6519672" cy="2286000"/>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20193" t="38073" r="14336" b="5983"/>
          <a:stretch/>
        </p:blipFill>
        <p:spPr>
          <a:xfrm>
            <a:off x="140677" y="3092605"/>
            <a:ext cx="5254869" cy="3604847"/>
          </a:xfrm>
          <a:prstGeom prst="rect">
            <a:avLst/>
          </a:prstGeom>
        </p:spPr>
      </p:pic>
      <p:graphicFrame>
        <p:nvGraphicFramePr>
          <p:cNvPr id="21" name="Table 20"/>
          <p:cNvGraphicFramePr>
            <a:graphicFrameLocks noGrp="1"/>
          </p:cNvGraphicFramePr>
          <p:nvPr>
            <p:extLst>
              <p:ext uri="{D42A27DB-BD31-4B8C-83A1-F6EECF244321}">
                <p14:modId xmlns:p14="http://schemas.microsoft.com/office/powerpoint/2010/main" val="673797242"/>
              </p:ext>
            </p:extLst>
          </p:nvPr>
        </p:nvGraphicFramePr>
        <p:xfrm>
          <a:off x="5568696" y="1135328"/>
          <a:ext cx="6427176" cy="483837"/>
        </p:xfrm>
        <a:graphic>
          <a:graphicData uri="http://schemas.openxmlformats.org/drawingml/2006/table">
            <a:tbl>
              <a:tblPr firstRow="1" bandRow="1">
                <a:tableStyleId>{5C22544A-7EE6-4342-B048-85BDC9FD1C3A}</a:tableStyleId>
              </a:tblPr>
              <a:tblGrid>
                <a:gridCol w="6427176">
                  <a:extLst>
                    <a:ext uri="{9D8B030D-6E8A-4147-A177-3AD203B41FA5}">
                      <a16:colId xmlns:a16="http://schemas.microsoft.com/office/drawing/2014/main" val="3710118565"/>
                    </a:ext>
                  </a:extLst>
                </a:gridCol>
              </a:tblGrid>
              <a:tr h="483837">
                <a:tc>
                  <a:txBody>
                    <a:bodyPr/>
                    <a:lstStyle/>
                    <a:p>
                      <a:r>
                        <a:rPr lang="en-US" dirty="0" smtClean="0">
                          <a:solidFill>
                            <a:schemeClr val="bg2"/>
                          </a:solidFill>
                        </a:rPr>
                        <a:t>Most</a:t>
                      </a:r>
                      <a:r>
                        <a:rPr lang="en-US" baseline="0" dirty="0" smtClean="0">
                          <a:solidFill>
                            <a:schemeClr val="bg2"/>
                          </a:solidFill>
                        </a:rPr>
                        <a:t> Expensive Top 3 Movies</a:t>
                      </a:r>
                      <a:endParaRPr lang="en-US" dirty="0">
                        <a:solidFill>
                          <a:schemeClr val="bg2"/>
                        </a:solidFill>
                      </a:endParaRPr>
                    </a:p>
                  </a:txBody>
                  <a:tcPr>
                    <a:solidFill>
                      <a:schemeClr val="bg2">
                        <a:lumMod val="20000"/>
                        <a:lumOff val="80000"/>
                      </a:schemeClr>
                    </a:solidFill>
                  </a:tcPr>
                </a:tc>
                <a:extLst>
                  <a:ext uri="{0D108BD9-81ED-4DB2-BD59-A6C34878D82A}">
                    <a16:rowId xmlns:a16="http://schemas.microsoft.com/office/drawing/2014/main" val="2210615483"/>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3119617747"/>
              </p:ext>
            </p:extLst>
          </p:nvPr>
        </p:nvGraphicFramePr>
        <p:xfrm>
          <a:off x="5568696" y="4026878"/>
          <a:ext cx="6473423" cy="509953"/>
        </p:xfrm>
        <a:graphic>
          <a:graphicData uri="http://schemas.openxmlformats.org/drawingml/2006/table">
            <a:tbl>
              <a:tblPr firstRow="1" bandRow="1">
                <a:tableStyleId>{5C22544A-7EE6-4342-B048-85BDC9FD1C3A}</a:tableStyleId>
              </a:tblPr>
              <a:tblGrid>
                <a:gridCol w="6473423">
                  <a:extLst>
                    <a:ext uri="{9D8B030D-6E8A-4147-A177-3AD203B41FA5}">
                      <a16:colId xmlns:a16="http://schemas.microsoft.com/office/drawing/2014/main" val="790033850"/>
                    </a:ext>
                  </a:extLst>
                </a:gridCol>
              </a:tblGrid>
              <a:tr h="509953">
                <a:tc>
                  <a:txBody>
                    <a:bodyPr/>
                    <a:lstStyle/>
                    <a:p>
                      <a:r>
                        <a:rPr lang="en-US" dirty="0" smtClean="0">
                          <a:solidFill>
                            <a:schemeClr val="bg2"/>
                          </a:solidFill>
                        </a:rPr>
                        <a:t>Top 3 Cheapest</a:t>
                      </a:r>
                      <a:r>
                        <a:rPr lang="en-US" baseline="0" dirty="0" smtClean="0">
                          <a:solidFill>
                            <a:schemeClr val="bg2"/>
                          </a:solidFill>
                        </a:rPr>
                        <a:t> Movies</a:t>
                      </a:r>
                      <a:endParaRPr lang="en-US" dirty="0">
                        <a:solidFill>
                          <a:schemeClr val="bg2"/>
                        </a:solidFill>
                      </a:endParaRPr>
                    </a:p>
                  </a:txBody>
                  <a:tcPr>
                    <a:solidFill>
                      <a:schemeClr val="bg2">
                        <a:lumMod val="20000"/>
                        <a:lumOff val="80000"/>
                      </a:schemeClr>
                    </a:solidFill>
                  </a:tcPr>
                </a:tc>
                <a:extLst>
                  <a:ext uri="{0D108BD9-81ED-4DB2-BD59-A6C34878D82A}">
                    <a16:rowId xmlns:a16="http://schemas.microsoft.com/office/drawing/2014/main" val="1128412935"/>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374812984"/>
              </p:ext>
            </p:extLst>
          </p:nvPr>
        </p:nvGraphicFramePr>
        <p:xfrm>
          <a:off x="140677" y="2074633"/>
          <a:ext cx="5254869" cy="842010"/>
        </p:xfrm>
        <a:graphic>
          <a:graphicData uri="http://schemas.openxmlformats.org/drawingml/2006/table">
            <a:tbl>
              <a:tblPr firstRow="1" bandRow="1">
                <a:tableStyleId>{5C22544A-7EE6-4342-B048-85BDC9FD1C3A}</a:tableStyleId>
              </a:tblPr>
              <a:tblGrid>
                <a:gridCol w="5254869">
                  <a:extLst>
                    <a:ext uri="{9D8B030D-6E8A-4147-A177-3AD203B41FA5}">
                      <a16:colId xmlns:a16="http://schemas.microsoft.com/office/drawing/2014/main" val="2002605839"/>
                    </a:ext>
                  </a:extLst>
                </a:gridCol>
              </a:tblGrid>
              <a:tr h="842010">
                <a:tc>
                  <a:txBody>
                    <a:bodyPr/>
                    <a:lstStyle/>
                    <a:p>
                      <a:r>
                        <a:rPr lang="en-US" dirty="0" smtClean="0">
                          <a:solidFill>
                            <a:schemeClr val="bg2"/>
                          </a:solidFill>
                        </a:rPr>
                        <a:t>Top</a:t>
                      </a:r>
                      <a:r>
                        <a:rPr lang="en-US" baseline="0" dirty="0" smtClean="0">
                          <a:solidFill>
                            <a:schemeClr val="bg2"/>
                          </a:solidFill>
                        </a:rPr>
                        <a:t> 5 Movies based on Number of Ratings</a:t>
                      </a:r>
                      <a:endParaRPr lang="en-US" dirty="0">
                        <a:solidFill>
                          <a:schemeClr val="bg2"/>
                        </a:solidFill>
                      </a:endParaRPr>
                    </a:p>
                  </a:txBody>
                  <a:tcPr>
                    <a:solidFill>
                      <a:schemeClr val="bg2">
                        <a:lumMod val="20000"/>
                        <a:lumOff val="80000"/>
                      </a:schemeClr>
                    </a:solidFill>
                  </a:tcPr>
                </a:tc>
                <a:extLst>
                  <a:ext uri="{0D108BD9-81ED-4DB2-BD59-A6C34878D82A}">
                    <a16:rowId xmlns:a16="http://schemas.microsoft.com/office/drawing/2014/main" val="3458658647"/>
                  </a:ext>
                </a:extLst>
              </a:tr>
            </a:tbl>
          </a:graphicData>
        </a:graphic>
      </p:graphicFrame>
    </p:spTree>
    <p:extLst>
      <p:ext uri="{BB962C8B-B14F-4D97-AF65-F5344CB8AC3E}">
        <p14:creationId xmlns:p14="http://schemas.microsoft.com/office/powerpoint/2010/main" val="40665837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741" t="11153" r="13173" b="11411"/>
          <a:stretch/>
        </p:blipFill>
        <p:spPr>
          <a:xfrm>
            <a:off x="0" y="-1"/>
            <a:ext cx="12192000" cy="6858001"/>
          </a:xfrm>
          <a:prstGeom prst="rect">
            <a:avLst/>
          </a:prstGeom>
        </p:spPr>
      </p:pic>
    </p:spTree>
    <p:extLst>
      <p:ext uri="{BB962C8B-B14F-4D97-AF65-F5344CB8AC3E}">
        <p14:creationId xmlns:p14="http://schemas.microsoft.com/office/powerpoint/2010/main" val="169622598"/>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10EE66-8707-456F-8F2E-091D581CB030}">
  <ds:schemaRefs>
    <ds:schemaRef ds:uri="http://schemas.openxmlformats.org/package/2006/metadata/core-properties"/>
    <ds:schemaRef ds:uri="http://schemas.microsoft.com/office/2006/metadata/properties"/>
    <ds:schemaRef ds:uri="http://purl.org/dc/elements/1.1/"/>
    <ds:schemaRef ds:uri="http://purl.org/dc/terms/"/>
    <ds:schemaRef ds:uri="71af3243-3dd4-4a8d-8c0d-dd76da1f02a5"/>
    <ds:schemaRef ds:uri="http://schemas.microsoft.com/office/2006/documentManagement/types"/>
    <ds:schemaRef ds:uri="http://www.w3.org/XML/1998/namespace"/>
    <ds:schemaRef ds:uri="http://schemas.microsoft.com/office/infopath/2007/PartnerControls"/>
    <ds:schemaRef ds:uri="16c05727-aa75-4e4a-9b5f-8a80a1165891"/>
    <ds:schemaRef ds:uri="http://purl.org/dc/dcmitype/"/>
  </ds:schemaRefs>
</ds:datastoreItem>
</file>

<file path=customXml/itemProps2.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3.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0</TotalTime>
  <Words>585</Words>
  <Application>Microsoft Office PowerPoint</Application>
  <PresentationFormat>Widescreen</PresentationFormat>
  <Paragraphs>55</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Arial Rounded MT Bold</vt:lpstr>
      <vt:lpstr>Bahnschrift SemiBold</vt:lpstr>
      <vt:lpstr>Bahnschrift SemiBold SemiConden</vt:lpstr>
      <vt:lpstr>Bahnschrift SemiCondensed</vt:lpstr>
      <vt:lpstr>Calibri</vt:lpstr>
      <vt:lpstr>Century Gothic</vt:lpstr>
      <vt:lpstr>Wingdings</vt:lpstr>
      <vt:lpstr>Vapor Trail</vt:lpstr>
      <vt:lpstr>Data analysis on Amazon prime movies</vt:lpstr>
      <vt:lpstr>Objective of the analysis</vt:lpstr>
      <vt:lpstr>Overview of the dataset</vt:lpstr>
      <vt:lpstr>Understanding the data</vt:lpstr>
      <vt:lpstr>Dealing with empty values</vt:lpstr>
      <vt:lpstr>Grouping data based on format &amp; Mpaa Ratings</vt:lpstr>
      <vt:lpstr>Analyzing Top rated movies</vt:lpstr>
      <vt:lpstr>PowerPoint Presentation</vt:lpstr>
      <vt:lpstr>PowerPoint Presentation</vt:lpstr>
      <vt:lpstr>Understanding the visuals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2023-10-22T21:37:34Z</dcterms:created>
  <dcterms:modified xsi:type="dcterms:W3CDTF">2023-10-23T03:24:51Z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